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2B4BC-CA97-40E7-95B0-53C1D6BE0721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69245-5D1A-4E2C-B37C-5E5D8828EFF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755576" y="188640"/>
            <a:ext cx="7653890" cy="63709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Trabajo de Castellano</a:t>
            </a:r>
          </a:p>
          <a:p>
            <a:pPr algn="ctr"/>
            <a:endParaRPr lang="es-ES" sz="36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s-E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Texto argumentativo (</a:t>
            </a:r>
            <a:r>
              <a:rPr lang="es-ES" sz="3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Flujograma</a:t>
            </a:r>
            <a:r>
              <a:rPr lang="es-E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)</a:t>
            </a:r>
          </a:p>
          <a:p>
            <a:pPr algn="ctr"/>
            <a:endParaRPr lang="es-ES" sz="36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s-ES" sz="2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Presentado por: </a:t>
            </a:r>
            <a:r>
              <a:rPr lang="es-ES" sz="26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Fabian</a:t>
            </a:r>
            <a:r>
              <a:rPr lang="es-ES" sz="2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de la </a:t>
            </a:r>
            <a:r>
              <a:rPr lang="es-ES" sz="26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ossa</a:t>
            </a:r>
            <a:endParaRPr lang="es-ES" sz="26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s-ES" sz="2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Karen </a:t>
            </a:r>
            <a:r>
              <a:rPr lang="es-ES" sz="26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gonzález</a:t>
            </a:r>
            <a:endParaRPr lang="es-ES" sz="26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s-ES" sz="2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</a:t>
            </a:r>
            <a:r>
              <a:rPr lang="es-ES" sz="26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Carelys</a:t>
            </a:r>
            <a:r>
              <a:rPr lang="es-ES" sz="2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s-ES" sz="26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pérez</a:t>
            </a:r>
            <a:endParaRPr lang="es-ES" sz="26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s-ES" sz="2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Laura támara </a:t>
            </a:r>
          </a:p>
          <a:p>
            <a:pPr algn="ctr"/>
            <a:r>
              <a:rPr lang="es-ES" sz="2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</a:t>
            </a:r>
            <a:r>
              <a:rPr lang="es-ES" sz="26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Nathaly</a:t>
            </a:r>
            <a:r>
              <a:rPr lang="es-ES" sz="2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torres </a:t>
            </a:r>
          </a:p>
          <a:p>
            <a:pPr algn="ctr"/>
            <a:endParaRPr lang="es-ES" sz="2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es-ES" sz="2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s-ES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Lic</a:t>
            </a:r>
            <a:r>
              <a:rPr lang="es-ES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 José </a:t>
            </a:r>
            <a:r>
              <a:rPr lang="es-ES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luis</a:t>
            </a:r>
            <a:r>
              <a:rPr lang="es-ES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carrasquilla gil.</a:t>
            </a:r>
          </a:p>
          <a:p>
            <a:pPr algn="ctr"/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48"/>
            <a:ext cx="9145666" cy="685555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 smtClean="0"/>
          </a:p>
          <a:p>
            <a:endParaRPr lang="es-CO" dirty="0"/>
          </a:p>
        </p:txBody>
      </p:sp>
      <p:sp>
        <p:nvSpPr>
          <p:cNvPr id="5" name="4 Elipse"/>
          <p:cNvSpPr/>
          <p:nvPr/>
        </p:nvSpPr>
        <p:spPr>
          <a:xfrm>
            <a:off x="2195736" y="260648"/>
            <a:ext cx="2232248" cy="93610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Texto Argumentativo</a:t>
            </a:r>
            <a:endParaRPr lang="es-CO" dirty="0"/>
          </a:p>
        </p:txBody>
      </p:sp>
      <p:cxnSp>
        <p:nvCxnSpPr>
          <p:cNvPr id="10" name="9 Conector recto"/>
          <p:cNvCxnSpPr>
            <a:stCxn id="5" idx="4"/>
          </p:cNvCxnSpPr>
          <p:nvPr/>
        </p:nvCxnSpPr>
        <p:spPr>
          <a:xfrm>
            <a:off x="3311860" y="1196752"/>
            <a:ext cx="360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"/>
          <p:cNvSpPr/>
          <p:nvPr/>
        </p:nvSpPr>
        <p:spPr>
          <a:xfrm>
            <a:off x="2123728" y="1484784"/>
            <a:ext cx="2376264" cy="792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Tiene como propósito principal sustentar una tesis.</a:t>
            </a:r>
            <a:endParaRPr lang="es-CO" sz="1400" dirty="0"/>
          </a:p>
        </p:txBody>
      </p:sp>
      <p:sp>
        <p:nvSpPr>
          <p:cNvPr id="31" name="30 Decisión"/>
          <p:cNvSpPr/>
          <p:nvPr/>
        </p:nvSpPr>
        <p:spPr>
          <a:xfrm>
            <a:off x="2411760" y="2420888"/>
            <a:ext cx="1728192" cy="1512168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¿</a:t>
            </a:r>
            <a:r>
              <a:rPr lang="es-CO" sz="1400" dirty="0" smtClean="0"/>
              <a:t>Cuál es su objetivo?</a:t>
            </a:r>
            <a:endParaRPr lang="es-CO" sz="1400" dirty="0"/>
          </a:p>
        </p:txBody>
      </p:sp>
      <p:cxnSp>
        <p:nvCxnSpPr>
          <p:cNvPr id="33" name="32 Conector recto"/>
          <p:cNvCxnSpPr>
            <a:stCxn id="31" idx="1"/>
          </p:cNvCxnSpPr>
          <p:nvPr/>
        </p:nvCxnSpPr>
        <p:spPr>
          <a:xfrm flipH="1" flipV="1">
            <a:off x="1907704" y="3140968"/>
            <a:ext cx="504056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395536" y="3068960"/>
            <a:ext cx="1656184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Impresionar al lector</a:t>
            </a:r>
            <a:endParaRPr lang="es-CO" sz="1400" dirty="0"/>
          </a:p>
        </p:txBody>
      </p:sp>
      <p:sp>
        <p:nvSpPr>
          <p:cNvPr id="35" name="34 Rectángulo"/>
          <p:cNvSpPr/>
          <p:nvPr/>
        </p:nvSpPr>
        <p:spPr>
          <a:xfrm>
            <a:off x="2483768" y="4077072"/>
            <a:ext cx="1656184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Demostrar una idea o tesis</a:t>
            </a:r>
            <a:endParaRPr lang="es-CO" sz="1400" dirty="0"/>
          </a:p>
        </p:txBody>
      </p:sp>
      <p:sp>
        <p:nvSpPr>
          <p:cNvPr id="46" name="45 Decisión"/>
          <p:cNvSpPr/>
          <p:nvPr/>
        </p:nvSpPr>
        <p:spPr>
          <a:xfrm>
            <a:off x="2411760" y="4725144"/>
            <a:ext cx="1800200" cy="1728192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¿Cuál es su superestructura?</a:t>
            </a:r>
            <a:endParaRPr lang="es-CO" sz="1400" dirty="0"/>
          </a:p>
        </p:txBody>
      </p:sp>
      <p:cxnSp>
        <p:nvCxnSpPr>
          <p:cNvPr id="56" name="55 Conector recto"/>
          <p:cNvCxnSpPr>
            <a:stCxn id="35" idx="2"/>
            <a:endCxn id="46" idx="0"/>
          </p:cNvCxnSpPr>
          <p:nvPr/>
        </p:nvCxnSpPr>
        <p:spPr>
          <a:xfrm>
            <a:off x="3311860" y="450912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>
            <a:stCxn id="28" idx="2"/>
            <a:endCxn id="31" idx="0"/>
          </p:cNvCxnSpPr>
          <p:nvPr/>
        </p:nvCxnSpPr>
        <p:spPr>
          <a:xfrm flipH="1">
            <a:off x="3275856" y="2276872"/>
            <a:ext cx="3600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>
            <a:stCxn id="31" idx="2"/>
            <a:endCxn id="35" idx="0"/>
          </p:cNvCxnSpPr>
          <p:nvPr/>
        </p:nvCxnSpPr>
        <p:spPr>
          <a:xfrm>
            <a:off x="3275856" y="3933056"/>
            <a:ext cx="3600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"/>
          <p:cNvCxnSpPr>
            <a:stCxn id="46" idx="2"/>
          </p:cNvCxnSpPr>
          <p:nvPr/>
        </p:nvCxnSpPr>
        <p:spPr>
          <a:xfrm>
            <a:off x="3311860" y="6453336"/>
            <a:ext cx="3600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>
            <a:stCxn id="46" idx="1"/>
          </p:cNvCxnSpPr>
          <p:nvPr/>
        </p:nvCxnSpPr>
        <p:spPr>
          <a:xfrm flipH="1">
            <a:off x="1835696" y="558924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Rectángulo"/>
          <p:cNvSpPr/>
          <p:nvPr/>
        </p:nvSpPr>
        <p:spPr>
          <a:xfrm>
            <a:off x="323528" y="5445224"/>
            <a:ext cx="1656184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Forma como se organiza un texto.</a:t>
            </a:r>
            <a:endParaRPr lang="es-CO" sz="1400" dirty="0"/>
          </a:p>
        </p:txBody>
      </p:sp>
      <p:sp>
        <p:nvSpPr>
          <p:cNvPr id="82" name="81 CuadroTexto"/>
          <p:cNvSpPr txBox="1"/>
          <p:nvPr/>
        </p:nvSpPr>
        <p:spPr>
          <a:xfrm>
            <a:off x="1979712" y="530120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Es la</a:t>
            </a:r>
            <a:endParaRPr lang="es-CO" sz="1400" dirty="0"/>
          </a:p>
        </p:txBody>
      </p:sp>
      <p:sp>
        <p:nvSpPr>
          <p:cNvPr id="83" name="82 CuadroTexto"/>
          <p:cNvSpPr txBox="1"/>
          <p:nvPr/>
        </p:nvSpPr>
        <p:spPr>
          <a:xfrm>
            <a:off x="3491880" y="6488668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Constituida por</a:t>
            </a:r>
            <a:endParaRPr lang="es-CO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2195736" y="260648"/>
            <a:ext cx="223224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tesis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2195736" y="836712"/>
            <a:ext cx="223224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sustentación</a:t>
            </a:r>
            <a:endParaRPr lang="es-CO" dirty="0"/>
          </a:p>
        </p:txBody>
      </p:sp>
      <p:sp>
        <p:nvSpPr>
          <p:cNvPr id="7" name="6 Rectángulo"/>
          <p:cNvSpPr/>
          <p:nvPr/>
        </p:nvSpPr>
        <p:spPr>
          <a:xfrm>
            <a:off x="2195736" y="1412776"/>
            <a:ext cx="223224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conclusión</a:t>
            </a:r>
            <a:endParaRPr lang="es-CO" dirty="0"/>
          </a:p>
        </p:txBody>
      </p:sp>
      <p:sp>
        <p:nvSpPr>
          <p:cNvPr id="10" name="9 CuadroTexto"/>
          <p:cNvSpPr txBox="1"/>
          <p:nvPr/>
        </p:nvSpPr>
        <p:spPr>
          <a:xfrm>
            <a:off x="4499992" y="18864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presenta</a:t>
            </a:r>
            <a:endParaRPr lang="es-CO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499992" y="69269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muestra</a:t>
            </a:r>
            <a:endParaRPr lang="es-CO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499992" y="126876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refuerza</a:t>
            </a:r>
            <a:endParaRPr lang="es-CO" sz="1400" dirty="0"/>
          </a:p>
        </p:txBody>
      </p:sp>
      <p:sp>
        <p:nvSpPr>
          <p:cNvPr id="13" name="12 Rectángulo"/>
          <p:cNvSpPr/>
          <p:nvPr/>
        </p:nvSpPr>
        <p:spPr>
          <a:xfrm>
            <a:off x="5364088" y="260648"/>
            <a:ext cx="2520280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Punto de vista sobre el tema</a:t>
            </a:r>
            <a:endParaRPr lang="es-CO" sz="1400" dirty="0"/>
          </a:p>
        </p:txBody>
      </p:sp>
      <p:sp>
        <p:nvSpPr>
          <p:cNvPr id="14" name="13 Rectángulo"/>
          <p:cNvSpPr/>
          <p:nvPr/>
        </p:nvSpPr>
        <p:spPr>
          <a:xfrm>
            <a:off x="5364088" y="836712"/>
            <a:ext cx="2520280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Los argumentos o razones</a:t>
            </a:r>
            <a:endParaRPr lang="es-CO" sz="1400" dirty="0"/>
          </a:p>
        </p:txBody>
      </p:sp>
      <p:sp>
        <p:nvSpPr>
          <p:cNvPr id="15" name="14 Rectángulo"/>
          <p:cNvSpPr/>
          <p:nvPr/>
        </p:nvSpPr>
        <p:spPr>
          <a:xfrm>
            <a:off x="5364088" y="1412776"/>
            <a:ext cx="2520280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La tesis que se defiende</a:t>
            </a:r>
            <a:endParaRPr lang="es-CO" sz="1400" dirty="0"/>
          </a:p>
        </p:txBody>
      </p:sp>
      <p:cxnSp>
        <p:nvCxnSpPr>
          <p:cNvPr id="17" name="16 Conector recto"/>
          <p:cNvCxnSpPr/>
          <p:nvPr/>
        </p:nvCxnSpPr>
        <p:spPr>
          <a:xfrm flipV="1">
            <a:off x="-1476672" y="1052736"/>
            <a:ext cx="7200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stCxn id="5" idx="3"/>
            <a:endCxn id="13" idx="1"/>
          </p:cNvCxnSpPr>
          <p:nvPr/>
        </p:nvCxnSpPr>
        <p:spPr>
          <a:xfrm>
            <a:off x="4427984" y="44066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6" idx="3"/>
            <a:endCxn id="14" idx="1"/>
          </p:cNvCxnSpPr>
          <p:nvPr/>
        </p:nvCxnSpPr>
        <p:spPr>
          <a:xfrm>
            <a:off x="4427984" y="1016732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7" idx="3"/>
            <a:endCxn id="15" idx="1"/>
          </p:cNvCxnSpPr>
          <p:nvPr/>
        </p:nvCxnSpPr>
        <p:spPr>
          <a:xfrm>
            <a:off x="4427984" y="159279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Decisión"/>
          <p:cNvSpPr/>
          <p:nvPr/>
        </p:nvSpPr>
        <p:spPr>
          <a:xfrm>
            <a:off x="2339752" y="2060848"/>
            <a:ext cx="1872208" cy="1584176"/>
          </a:xfrm>
          <a:prstGeom prst="flowChartDecisi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¿Cuál es su macro estructura?</a:t>
            </a:r>
            <a:endParaRPr lang="es-CO" sz="1400" dirty="0"/>
          </a:p>
        </p:txBody>
      </p:sp>
      <p:cxnSp>
        <p:nvCxnSpPr>
          <p:cNvPr id="34" name="33 Conector recto"/>
          <p:cNvCxnSpPr>
            <a:stCxn id="7" idx="2"/>
            <a:endCxn id="30" idx="0"/>
          </p:cNvCxnSpPr>
          <p:nvPr/>
        </p:nvCxnSpPr>
        <p:spPr>
          <a:xfrm flipH="1">
            <a:off x="3275856" y="1772816"/>
            <a:ext cx="3600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5148064" y="2420888"/>
            <a:ext cx="3168352" cy="86409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Al tema central y  a los subtemas tratados</a:t>
            </a:r>
            <a:endParaRPr lang="es-CO" sz="1400" dirty="0"/>
          </a:p>
        </p:txBody>
      </p:sp>
      <p:cxnSp>
        <p:nvCxnSpPr>
          <p:cNvPr id="40" name="39 Conector recto"/>
          <p:cNvCxnSpPr>
            <a:stCxn id="30" idx="3"/>
            <a:endCxn id="38" idx="1"/>
          </p:cNvCxnSpPr>
          <p:nvPr/>
        </p:nvCxnSpPr>
        <p:spPr>
          <a:xfrm>
            <a:off x="4211960" y="2852936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4211960" y="2492896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Se refiere</a:t>
            </a:r>
            <a:endParaRPr lang="es-CO" sz="1400" dirty="0"/>
          </a:p>
        </p:txBody>
      </p:sp>
      <p:sp>
        <p:nvSpPr>
          <p:cNvPr id="43" name="42 Rectángulo"/>
          <p:cNvSpPr/>
          <p:nvPr/>
        </p:nvSpPr>
        <p:spPr>
          <a:xfrm>
            <a:off x="2195736" y="3933056"/>
            <a:ext cx="223224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temas</a:t>
            </a:r>
            <a:endParaRPr lang="es-CO" dirty="0"/>
          </a:p>
        </p:txBody>
      </p:sp>
      <p:sp>
        <p:nvSpPr>
          <p:cNvPr id="44" name="43 Rectángulo"/>
          <p:cNvSpPr/>
          <p:nvPr/>
        </p:nvSpPr>
        <p:spPr>
          <a:xfrm>
            <a:off x="2195736" y="4509120"/>
            <a:ext cx="223224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subtemas</a:t>
            </a:r>
            <a:endParaRPr lang="es-CO" dirty="0"/>
          </a:p>
        </p:txBody>
      </p:sp>
      <p:sp>
        <p:nvSpPr>
          <p:cNvPr id="45" name="44 Rectángulo"/>
          <p:cNvSpPr/>
          <p:nvPr/>
        </p:nvSpPr>
        <p:spPr>
          <a:xfrm>
            <a:off x="5508104" y="3933056"/>
            <a:ext cx="223224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De lo que se hablará</a:t>
            </a:r>
            <a:endParaRPr lang="es-CO" sz="1400" dirty="0"/>
          </a:p>
        </p:txBody>
      </p:sp>
      <p:sp>
        <p:nvSpPr>
          <p:cNvPr id="46" name="45 Rectángulo"/>
          <p:cNvSpPr/>
          <p:nvPr/>
        </p:nvSpPr>
        <p:spPr>
          <a:xfrm>
            <a:off x="5508104" y="4509120"/>
            <a:ext cx="223224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Idea que sustenta el tema</a:t>
            </a:r>
            <a:endParaRPr lang="es-CO" sz="1400" dirty="0"/>
          </a:p>
        </p:txBody>
      </p:sp>
      <p:cxnSp>
        <p:nvCxnSpPr>
          <p:cNvPr id="48" name="47 Conector recto de flecha"/>
          <p:cNvCxnSpPr>
            <a:stCxn id="43" idx="3"/>
            <a:endCxn id="45" idx="1"/>
          </p:cNvCxnSpPr>
          <p:nvPr/>
        </p:nvCxnSpPr>
        <p:spPr>
          <a:xfrm>
            <a:off x="4427984" y="4113076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44" idx="3"/>
            <a:endCxn id="46" idx="1"/>
          </p:cNvCxnSpPr>
          <p:nvPr/>
        </p:nvCxnSpPr>
        <p:spPr>
          <a:xfrm>
            <a:off x="4427984" y="468914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>
            <a:stCxn id="5" idx="0"/>
          </p:cNvCxnSpPr>
          <p:nvPr/>
        </p:nvCxnSpPr>
        <p:spPr>
          <a:xfrm flipH="1" flipV="1">
            <a:off x="3275856" y="0"/>
            <a:ext cx="36004" cy="260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>
            <a:stCxn id="30" idx="2"/>
            <a:endCxn id="43" idx="0"/>
          </p:cNvCxnSpPr>
          <p:nvPr/>
        </p:nvCxnSpPr>
        <p:spPr>
          <a:xfrm>
            <a:off x="3275856" y="3645024"/>
            <a:ext cx="3600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CuadroTexto"/>
          <p:cNvSpPr txBox="1"/>
          <p:nvPr/>
        </p:nvSpPr>
        <p:spPr>
          <a:xfrm>
            <a:off x="4572000" y="3861048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del</a:t>
            </a:r>
            <a:endParaRPr lang="es-CO" sz="1400" dirty="0"/>
          </a:p>
        </p:txBody>
      </p:sp>
      <p:sp>
        <p:nvSpPr>
          <p:cNvPr id="59" name="58 CuadroTexto"/>
          <p:cNvSpPr txBox="1"/>
          <p:nvPr/>
        </p:nvSpPr>
        <p:spPr>
          <a:xfrm>
            <a:off x="4644008" y="436510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Es una</a:t>
            </a:r>
            <a:endParaRPr lang="es-CO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128</Words>
  <Application>Microsoft Office PowerPoint</Application>
  <PresentationFormat>Presentación en pantalla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 </vt:lpstr>
      <vt:lpstr> 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Usuario</dc:creator>
  <cp:lastModifiedBy>Usuario</cp:lastModifiedBy>
  <cp:revision>8</cp:revision>
  <dcterms:created xsi:type="dcterms:W3CDTF">2012-11-14T21:20:23Z</dcterms:created>
  <dcterms:modified xsi:type="dcterms:W3CDTF">2012-11-20T21:24:14Z</dcterms:modified>
</cp:coreProperties>
</file>